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328" r:id="rId4"/>
    <p:sldId id="271" r:id="rId5"/>
    <p:sldId id="733" r:id="rId6"/>
    <p:sldId id="735" r:id="rId7"/>
    <p:sldId id="260" r:id="rId8"/>
    <p:sldId id="738" r:id="rId9"/>
    <p:sldId id="736" r:id="rId10"/>
    <p:sldId id="74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33C9667-ABB4-47D7-A5C4-AAFC9DA1058E}">
          <p14:sldIdLst>
            <p14:sldId id="256"/>
            <p14:sldId id="266"/>
            <p14:sldId id="328"/>
            <p14:sldId id="271"/>
            <p14:sldId id="733"/>
            <p14:sldId id="735"/>
            <p14:sldId id="260"/>
            <p14:sldId id="738"/>
            <p14:sldId id="736"/>
            <p14:sldId id="7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3B4EA2"/>
    <a:srgbClr val="394FA2"/>
    <a:srgbClr val="C2E8FB"/>
    <a:srgbClr val="60CAF1"/>
    <a:srgbClr val="D0ECF8"/>
    <a:srgbClr val="3B4FA2"/>
    <a:srgbClr val="C8EAFB"/>
    <a:srgbClr val="5ECCEF"/>
    <a:srgbClr val="394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9" autoAdjust="0"/>
    <p:restoredTop sz="92589" autoAdjust="0"/>
  </p:normalViewPr>
  <p:slideViewPr>
    <p:cSldViewPr snapToGrid="0">
      <p:cViewPr varScale="1">
        <p:scale>
          <a:sx n="93" d="100"/>
          <a:sy n="93" d="100"/>
        </p:scale>
        <p:origin x="14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6C2FB-9D25-4D33-B6C3-276A8F4A3DBB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0015F-CE3B-4029-AB85-59A5A0DD5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95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0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9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97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CFEF0C-4ED4-EF4F-937A-5B498BFB97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4900" y="933450"/>
            <a:ext cx="1600200" cy="2133600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a.degtyarev.CORP\Pictures\МКСКОМ\2\номер страниц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44" y="5577830"/>
            <a:ext cx="7543800" cy="12179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897" y="6430635"/>
            <a:ext cx="20574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81FAA4-CF17-48A3-8A39-F0FC60A0C9C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C:\Users\a.degtyarev.CORP\Pictures\МКСКОМ\2\шапка без лого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6240" cy="14453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  </a:t>
            </a:r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9671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0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6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7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97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1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258-D279-4515-BDFD-ABBD23794B6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9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82258-D279-4515-BDFD-ABBD23794B6E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1FAA4-CF17-48A3-8A39-F0FC60A0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0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ofdigital.ru/event/63012/case/104625/result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.degtyarev.CORP\Pictures\МКСКОМ\2\шапка без лого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3" y="102604"/>
            <a:ext cx="5502179" cy="17019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580" y="1408090"/>
            <a:ext cx="7151202" cy="36681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Профиль компании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М  К  С  КОМ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В чем мы лучшие?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1782" y="5357794"/>
            <a:ext cx="6858000" cy="1114425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rgbClr val="1F4E79"/>
                </a:solidFill>
                <a:latin typeface="Trebuchet MS" panose="020B0603020202020204" pitchFamily="34" charset="0"/>
              </a:rPr>
              <a:t>ЗВЕРЕВ АЛЕКСЕЙ МИХАЙЛОВИЧ</a:t>
            </a:r>
          </a:p>
          <a:p>
            <a:pPr algn="r"/>
            <a:r>
              <a:rPr lang="ru-RU" sz="1800" dirty="0">
                <a:solidFill>
                  <a:srgbClr val="1F4E79"/>
                </a:solidFill>
                <a:latin typeface="Trebuchet MS" panose="020B0603020202020204" pitchFamily="34" charset="0"/>
              </a:rPr>
              <a:t>К.Э.Н., ЗАМЕСТИТЕЛЬ ДИРЕКТОРА ООО «МКСКОМ»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315445"/>
            <a:ext cx="9144000" cy="774709"/>
          </a:xfrm>
          <a:prstGeom prst="rect">
            <a:avLst/>
          </a:prstGeom>
          <a:solidFill>
            <a:srgbClr val="5FC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ЗВЕРЕВ АЛЕКСЕЙ МИХАЙЛОВИЧ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Заместитель директора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МКСКОМ</a:t>
            </a:r>
          </a:p>
        </p:txBody>
      </p:sp>
    </p:spTree>
    <p:extLst>
      <p:ext uri="{BB962C8B-B14F-4D97-AF65-F5344CB8AC3E}">
        <p14:creationId xmlns:p14="http://schemas.microsoft.com/office/powerpoint/2010/main" val="211153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.degtyarev.CORP\Pictures\МКСКОМ\2\шапка без лого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3" y="102604"/>
            <a:ext cx="5502179" cy="17019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580" y="1408090"/>
            <a:ext cx="7151202" cy="36681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Результат </a:t>
            </a:r>
            <a:r>
              <a:rPr lang="en-US" sz="2800" b="1" dirty="0">
                <a:solidFill>
                  <a:srgbClr val="0070C0"/>
                </a:solidFill>
              </a:rPr>
              <a:t>#</a:t>
            </a:r>
            <a:r>
              <a:rPr lang="ru-RU" sz="2800" b="1" dirty="0">
                <a:solidFill>
                  <a:srgbClr val="0070C0"/>
                </a:solidFill>
              </a:rPr>
              <a:t>3</a:t>
            </a:r>
            <a:br>
              <a:rPr lang="en-US" sz="2800" b="1" dirty="0">
                <a:solidFill>
                  <a:srgbClr val="0070C0"/>
                </a:solidFill>
              </a:rPr>
            </a:b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В 2020 году команда МКСКОМ заняла 2 место в </a:t>
            </a:r>
            <a:r>
              <a:rPr lang="ru-RU" sz="2800" b="1" dirty="0" err="1">
                <a:solidFill>
                  <a:srgbClr val="0070C0"/>
                </a:solidFill>
              </a:rPr>
              <a:t>хакатоне</a:t>
            </a:r>
            <a:r>
              <a:rPr lang="ru-RU" sz="2800" b="1" dirty="0">
                <a:solidFill>
                  <a:srgbClr val="0070C0"/>
                </a:solidFill>
              </a:rPr>
              <a:t> «Цифровой прорыв»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Теперь мы активно развиваем подразделение по задачам нейросетей и машинного зрения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1782" y="5357794"/>
            <a:ext cx="6858000" cy="1114425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rgbClr val="1F4E79"/>
                </a:solidFill>
                <a:latin typeface="Trebuchet MS" panose="020B0603020202020204" pitchFamily="34" charset="0"/>
              </a:rPr>
              <a:t>ЗВЕРЕВ АЛЕКСЕЙ МИХАЙЛОВИЧ</a:t>
            </a:r>
          </a:p>
          <a:p>
            <a:pPr algn="r"/>
            <a:r>
              <a:rPr lang="ru-RU" sz="1800" dirty="0">
                <a:solidFill>
                  <a:srgbClr val="1F4E79"/>
                </a:solidFill>
                <a:latin typeface="Trebuchet MS" panose="020B0603020202020204" pitchFamily="34" charset="0"/>
              </a:rPr>
              <a:t>К.Э.Н., ЗАМЕСТИТЕЛЬ ДИРЕКТОРА ООО «МКСКОМ»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315445"/>
            <a:ext cx="9144000" cy="774709"/>
          </a:xfrm>
          <a:prstGeom prst="rect">
            <a:avLst/>
          </a:prstGeom>
          <a:solidFill>
            <a:srgbClr val="5FC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МКСКОМ в начале 2020 года открыло пилотные проекты в области глубокого обучения нейросетей. Экспертиза компании позволила представить наилучшее решение в престижном конкурсе Лидеры цифровизации России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238DC0-971F-4C56-98DB-18C121D4E336}"/>
              </a:ext>
            </a:extLst>
          </p:cNvPr>
          <p:cNvSpPr/>
          <p:nvPr/>
        </p:nvSpPr>
        <p:spPr>
          <a:xfrm>
            <a:off x="92816" y="6381711"/>
            <a:ext cx="6411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https://leadersofdigital.ru/event/63012/case/104625/results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0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793" y="413116"/>
            <a:ext cx="8297207" cy="1325563"/>
          </a:xfrm>
        </p:spPr>
        <p:txBody>
          <a:bodyPr>
            <a:normAutofit/>
          </a:bodyPr>
          <a:lstStyle/>
          <a:p>
            <a:r>
              <a:rPr lang="ru-RU" sz="2000" dirty="0"/>
              <a:t>«М» – масштабность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208967"/>
              </p:ext>
            </p:extLst>
          </p:nvPr>
        </p:nvGraphicFramePr>
        <p:xfrm>
          <a:off x="1929512" y="1371056"/>
          <a:ext cx="7034116" cy="468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5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23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Масштаб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Территориальный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охват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Цель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проектов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Период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реализации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938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rebuchet MS" panose="020B0603020202020204" pitchFamily="34" charset="0"/>
                        </a:rPr>
                        <a:t>42</a:t>
                      </a:r>
                      <a:r>
                        <a:rPr lang="ru-RU" sz="1200" b="0" baseline="0" dirty="0">
                          <a:latin typeface="Trebuchet MS" panose="020B0603020202020204" pitchFamily="34" charset="0"/>
                        </a:rPr>
                        <a:t> 000 </a:t>
                      </a:r>
                    </a:p>
                    <a:p>
                      <a:pPr algn="ctr"/>
                      <a:r>
                        <a:rPr lang="ru-RU" sz="1200" b="0" baseline="0" dirty="0">
                          <a:latin typeface="Trebuchet MS" panose="020B0603020202020204" pitchFamily="34" charset="0"/>
                        </a:rPr>
                        <a:t>отделений</a:t>
                      </a:r>
                      <a:endParaRPr lang="ru-RU" sz="1200" b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rebuchet MS" panose="020B0603020202020204" pitchFamily="34" charset="0"/>
                        </a:rPr>
                        <a:t>Все субъекты</a:t>
                      </a:r>
                      <a:r>
                        <a:rPr lang="ru-RU" sz="1200" b="0" baseline="0" dirty="0">
                          <a:latin typeface="Trebuchet MS" panose="020B0603020202020204" pitchFamily="34" charset="0"/>
                        </a:rPr>
                        <a:t> РФ</a:t>
                      </a:r>
                      <a:endParaRPr lang="ru-RU" sz="1200" b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latin typeface="Trebuchet MS" panose="020B0603020202020204" pitchFamily="34" charset="0"/>
                        </a:rPr>
                        <a:t>Общая база</a:t>
                      </a:r>
                      <a:r>
                        <a:rPr lang="ru-RU" sz="1200" b="0" baseline="0" dirty="0">
                          <a:latin typeface="Trebuchet MS" panose="020B0603020202020204" pitchFamily="34" charset="0"/>
                        </a:rPr>
                        <a:t> финансово-экономической информации для формирования всей отчетности с онлайн расшифровкой любой цифры до первичного документа</a:t>
                      </a:r>
                    </a:p>
                    <a:p>
                      <a:pPr algn="l"/>
                      <a:r>
                        <a:rPr lang="ru-RU" sz="1200" b="0" baseline="0" dirty="0">
                          <a:latin typeface="Trebuchet MS" panose="020B0603020202020204" pitchFamily="34" charset="0"/>
                        </a:rPr>
                        <a:t>(Роль МКСКОМ – верхняя система консолидации)</a:t>
                      </a:r>
                      <a:endParaRPr lang="ru-RU" sz="1200" b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rebuchet MS" panose="020B0603020202020204" pitchFamily="34" charset="0"/>
                        </a:rPr>
                        <a:t>2014-2020</a:t>
                      </a:r>
                    </a:p>
                    <a:p>
                      <a:pPr algn="ctr"/>
                      <a:r>
                        <a:rPr lang="ru-RU" sz="1200" b="0" dirty="0">
                          <a:latin typeface="Trebuchet MS" panose="020B0603020202020204" pitchFamily="34" charset="0"/>
                        </a:rPr>
                        <a:t>(программа</a:t>
                      </a:r>
                      <a:r>
                        <a:rPr lang="ru-RU" sz="1200" b="0" baseline="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200" b="0" dirty="0">
                          <a:latin typeface="Trebuchet MS" panose="020B0603020202020204" pitchFamily="34" charset="0"/>
                        </a:rPr>
                        <a:t>проектов)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71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rebuchet MS" panose="020B0603020202020204" pitchFamily="34" charset="0"/>
                        </a:rPr>
                        <a:t>&gt;20</a:t>
                      </a:r>
                      <a:r>
                        <a:rPr lang="en-US" sz="1200" baseline="0" dirty="0">
                          <a:latin typeface="Trebuchet MS" panose="020B0603020202020204" pitchFamily="34" charset="0"/>
                        </a:rPr>
                        <a:t> 000 </a:t>
                      </a:r>
                      <a:r>
                        <a:rPr lang="ru-RU" sz="1200" baseline="0" dirty="0">
                          <a:latin typeface="Trebuchet MS" panose="020B0603020202020204" pitchFamily="34" charset="0"/>
                        </a:rPr>
                        <a:t>получателей субсидий</a:t>
                      </a:r>
                      <a:endParaRPr lang="ru-RU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rebuchet MS" panose="020B0603020202020204" pitchFamily="34" charset="0"/>
                        </a:rPr>
                        <a:t>Все субъекты</a:t>
                      </a:r>
                      <a:r>
                        <a:rPr lang="ru-RU" sz="1200" baseline="0" dirty="0">
                          <a:latin typeface="Trebuchet MS" panose="020B0603020202020204" pitchFamily="34" charset="0"/>
                        </a:rPr>
                        <a:t> РФ</a:t>
                      </a:r>
                      <a:endParaRPr lang="ru-RU" sz="1200" dirty="0">
                        <a:latin typeface="Trebuchet MS" panose="020B0603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rebuchet MS" panose="020B0603020202020204" pitchFamily="34" charset="0"/>
                        </a:rPr>
                        <a:t>Информационное обеспечение реализации Госпрограммы развития АПК,</a:t>
                      </a:r>
                    </a:p>
                    <a:p>
                      <a:pPr algn="l"/>
                      <a:r>
                        <a:rPr lang="ru-RU" sz="1200" dirty="0">
                          <a:latin typeface="Trebuchet MS" panose="020B0603020202020204" pitchFamily="34" charset="0"/>
                        </a:rPr>
                        <a:t>Администрирование</a:t>
                      </a:r>
                      <a:r>
                        <a:rPr lang="ru-RU" sz="1200" baseline="0" dirty="0">
                          <a:latin typeface="Trebuchet MS" panose="020B0603020202020204" pitchFamily="34" charset="0"/>
                        </a:rPr>
                        <a:t> субсидий, Прогнозы,</a:t>
                      </a:r>
                    </a:p>
                    <a:p>
                      <a:pPr algn="l"/>
                      <a:r>
                        <a:rPr lang="ru-RU" sz="1200" baseline="0" dirty="0">
                          <a:latin typeface="Trebuchet MS" panose="020B0603020202020204" pitchFamily="34" charset="0"/>
                        </a:rPr>
                        <a:t>Отраслевая статистика</a:t>
                      </a:r>
                      <a:endParaRPr lang="ru-RU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rebuchet MS" panose="020B0603020202020204" pitchFamily="34" charset="0"/>
                        </a:rPr>
                        <a:t>2009-2020 (программа</a:t>
                      </a:r>
                      <a:r>
                        <a:rPr lang="ru-RU" sz="1200" baseline="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Trebuchet MS" panose="020B0603020202020204" pitchFamily="34" charset="0"/>
                        </a:rPr>
                        <a:t>проектов)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2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rebuchet MS" panose="020B0603020202020204" pitchFamily="34" charset="0"/>
                        </a:rPr>
                        <a:t>Все</a:t>
                      </a:r>
                      <a:r>
                        <a:rPr lang="ru-RU" sz="1200" baseline="0" dirty="0">
                          <a:latin typeface="Trebuchet MS" panose="020B0603020202020204" pitchFamily="34" charset="0"/>
                        </a:rPr>
                        <a:t> организации атомной отрасли</a:t>
                      </a:r>
                      <a:endParaRPr lang="ru-RU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rebuchet MS" panose="020B0603020202020204" pitchFamily="34" charset="0"/>
                        </a:rPr>
                        <a:t>Регионы присутствия</a:t>
                      </a:r>
                      <a:r>
                        <a:rPr lang="ru-RU" sz="1200" baseline="0" dirty="0">
                          <a:latin typeface="Trebuchet MS" panose="020B0603020202020204" pitchFamily="34" charset="0"/>
                        </a:rPr>
                        <a:t> ГК </a:t>
                      </a:r>
                      <a:r>
                        <a:rPr lang="ru-RU" sz="1200" baseline="0" dirty="0" err="1">
                          <a:latin typeface="Trebuchet MS" panose="020B0603020202020204" pitchFamily="34" charset="0"/>
                        </a:rPr>
                        <a:t>Росатом</a:t>
                      </a:r>
                      <a:endParaRPr lang="ru-RU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rebuchet MS" panose="020B0603020202020204" pitchFamily="34" charset="0"/>
                        </a:rPr>
                        <a:t>Единая</a:t>
                      </a:r>
                      <a:r>
                        <a:rPr lang="ru-RU" sz="1200" baseline="0" dirty="0">
                          <a:latin typeface="Trebuchet MS" panose="020B0603020202020204" pitchFamily="34" charset="0"/>
                        </a:rPr>
                        <a:t> система планирования и подготовки отчетности</a:t>
                      </a:r>
                      <a:endParaRPr lang="ru-RU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rebuchet MS" panose="020B0603020202020204" pitchFamily="34" charset="0"/>
                        </a:rPr>
                        <a:t>2009-2020</a:t>
                      </a:r>
                    </a:p>
                    <a:p>
                      <a:pPr algn="ctr"/>
                      <a:r>
                        <a:rPr lang="ru-RU" sz="1200" dirty="0">
                          <a:latin typeface="Trebuchet MS" panose="020B0603020202020204" pitchFamily="34" charset="0"/>
                        </a:rPr>
                        <a:t>(программа</a:t>
                      </a:r>
                      <a:r>
                        <a:rPr lang="ru-RU" sz="1200" baseline="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200" dirty="0">
                          <a:latin typeface="Trebuchet MS" panose="020B0603020202020204" pitchFamily="34" charset="0"/>
                        </a:rPr>
                        <a:t>проектов)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00312" y="1344743"/>
            <a:ext cx="45719" cy="4950712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88000">
                <a:srgbClr val="EFEEEB"/>
              </a:gs>
              <a:gs pos="13000">
                <a:srgbClr val="EAE9E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76" y="5295176"/>
            <a:ext cx="715719" cy="8455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34" y="2417475"/>
            <a:ext cx="1490098" cy="73480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21868" y="1344743"/>
            <a:ext cx="45719" cy="4950712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88000">
                <a:srgbClr val="EFEEEB"/>
              </a:gs>
              <a:gs pos="13000">
                <a:srgbClr val="EAE9E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67870" y="1344743"/>
            <a:ext cx="45719" cy="4950712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88000">
                <a:srgbClr val="EFEEEB"/>
              </a:gs>
              <a:gs pos="13000">
                <a:srgbClr val="EAE9E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42312" y="1344743"/>
            <a:ext cx="45719" cy="4950712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88000">
                <a:srgbClr val="EFEEEB"/>
              </a:gs>
              <a:gs pos="13000">
                <a:srgbClr val="EAE9E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4395634" y="-2467504"/>
            <a:ext cx="46800" cy="8741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FEEEB"/>
              </a:gs>
              <a:gs pos="68000">
                <a:srgbClr val="EAE9E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4395634" y="-692301"/>
            <a:ext cx="46800" cy="8741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FEEEB"/>
              </a:gs>
              <a:gs pos="68000">
                <a:srgbClr val="EAE9E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4395634" y="815849"/>
            <a:ext cx="46800" cy="8741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FEEEB"/>
              </a:gs>
              <a:gs pos="68000">
                <a:srgbClr val="EAE9E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6" y="3734005"/>
            <a:ext cx="1514920" cy="1416623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96957" y="6490252"/>
            <a:ext cx="4035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5ECCEF"/>
                </a:solidFill>
                <a:latin typeface="Trebuchet MS" panose="020B0603020202020204" pitchFamily="34" charset="0"/>
              </a:rPr>
              <a:t>Информация опубликована на сайте </a:t>
            </a:r>
            <a:r>
              <a:rPr lang="en-US" sz="1000" dirty="0">
                <a:solidFill>
                  <a:srgbClr val="5ECCEF"/>
                </a:solidFill>
                <a:latin typeface="Trebuchet MS" panose="020B0603020202020204" pitchFamily="34" charset="0"/>
              </a:rPr>
              <a:t>1c.ru</a:t>
            </a:r>
            <a:endParaRPr lang="ru-RU" sz="1000" dirty="0">
              <a:solidFill>
                <a:srgbClr val="5ECCE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0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C07C25F-6E74-45DA-B97B-4E517DFCE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046" y="1638025"/>
            <a:ext cx="7127303" cy="45389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Направления:</a:t>
            </a:r>
          </a:p>
          <a:p>
            <a:pPr lvl="1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Заказная разработка 1С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Java,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Python, JS</a:t>
            </a:r>
          </a:p>
          <a:p>
            <a:pPr lvl="1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Машинное зрение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1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Внедрение готовых продуктов 1С,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Bisness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Studio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1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Консалтинг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ERP,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бюджетирование, консолидация, МСФО, прогнозирование, казначейство, закупки, проектное и процессное управление, СМК, ССП, реинжиниринг БП, бюджетный учет,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инфобезопасность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</a:p>
          <a:p>
            <a:pPr lvl="1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Качественное сопровождение ИТ-систем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Отраслевые компетенции:</a:t>
            </a:r>
          </a:p>
          <a:p>
            <a:pPr lvl="1"/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Сельское хозяйство</a:t>
            </a:r>
          </a:p>
          <a:p>
            <a:pPr lvl="1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Управляющие компании холдингов</a:t>
            </a:r>
          </a:p>
          <a:p>
            <a:pPr lvl="1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Государственное управление</a:t>
            </a:r>
          </a:p>
          <a:p>
            <a:pPr lvl="1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Производство (дискретное и непрерывное)</a:t>
            </a:r>
          </a:p>
          <a:p>
            <a:pPr lvl="1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Услуги</a:t>
            </a:r>
          </a:p>
          <a:p>
            <a:pPr lvl="1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Энергетика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048531C-E553-4FCB-80EA-59CB2243A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7B5ACC-A567-4370-B10D-DEED8B8C8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4332"/>
            <a:ext cx="7886700" cy="1325563"/>
          </a:xfrm>
        </p:spPr>
        <p:txBody>
          <a:bodyPr>
            <a:normAutofit/>
          </a:bodyPr>
          <a:lstStyle/>
          <a:p>
            <a:r>
              <a:rPr lang="ru-RU" sz="2400" dirty="0"/>
              <a:t>  «К» – компетентность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5BA67A-9400-4401-8F0F-7BCBD7CBD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7" y="3847034"/>
            <a:ext cx="537667" cy="4864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0F1201-9301-44CE-B036-7BAB3E19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7" y="1600199"/>
            <a:ext cx="486461" cy="48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1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5557" y="183483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Клиенты, для которых МКСКОМ реализовал проекты в области ИТ: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695" y="729003"/>
            <a:ext cx="7886700" cy="890589"/>
          </a:xfrm>
        </p:spPr>
        <p:txBody>
          <a:bodyPr/>
          <a:lstStyle/>
          <a:p>
            <a:pPr algn="ctr"/>
            <a:r>
              <a:rPr lang="ru-RU" dirty="0"/>
              <a:t> «</a:t>
            </a:r>
            <a:r>
              <a:rPr lang="ru-RU" sz="2400" dirty="0"/>
              <a:t>С» – созидание. Нам нравится приносить пользу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57" y="2439045"/>
            <a:ext cx="1066664" cy="114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УРАЛХИ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700" y="5620466"/>
            <a:ext cx="2231676" cy="2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://vlfin.ru/assets/uploads/%D0%9D%D0%BE%D1%80%D0%BD%D0%B8%D0%BA%D0%B5%D0%BB%D1%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484" y="3791715"/>
            <a:ext cx="1487087" cy="69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ИНТЕР РАО ЕЭ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68" y="2410436"/>
            <a:ext cx="2426394" cy="49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919" y="5477118"/>
            <a:ext cx="4702386" cy="64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shkolazhizni.ru/img/content/i90/90147_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6" y="2605590"/>
            <a:ext cx="1508639" cy="7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МОСЭНЕРГОСБЫ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80" y="2940258"/>
            <a:ext cx="2929830" cy="7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Россет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83" y="3803479"/>
            <a:ext cx="1856934" cy="54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/>
          <a:srcRect l="5985" t="12468" r="50967" b="9788"/>
          <a:stretch/>
        </p:blipFill>
        <p:spPr>
          <a:xfrm>
            <a:off x="7200315" y="2353110"/>
            <a:ext cx="995044" cy="129691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 rot="5400000">
            <a:off x="4548600" y="-2650937"/>
            <a:ext cx="46800" cy="8741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FEEEB"/>
              </a:gs>
              <a:gs pos="68000">
                <a:srgbClr val="EAE9E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https://www.iknews.info/images/stories/whoiswho/img/agrobel_ru.jpg">
            <a:extLst>
              <a:ext uri="{FF2B5EF4-FFF2-40B4-BE49-F238E27FC236}">
                <a16:creationId xmlns:a16="http://schemas.microsoft.com/office/drawing/2014/main" id="{D6FFB62A-B4F8-45D6-8AB8-67124B959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5" y="3746444"/>
            <a:ext cx="2013840" cy="7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sycho.ru/media/images/product3/clients-logo/3-1/renova.jpg">
            <a:extLst>
              <a:ext uri="{FF2B5EF4-FFF2-40B4-BE49-F238E27FC236}">
                <a16:creationId xmlns:a16="http://schemas.microsoft.com/office/drawing/2014/main" id="{E6007300-E972-4B59-8574-C9B694190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06" y="3580937"/>
            <a:ext cx="979871" cy="9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b-port.com/cache/news/7e2/129009-688xW.jpg">
            <a:extLst>
              <a:ext uri="{FF2B5EF4-FFF2-40B4-BE49-F238E27FC236}">
                <a16:creationId xmlns:a16="http://schemas.microsoft.com/office/drawing/2014/main" id="{E4238A80-7F4C-4640-AA6D-B0534C63E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0" b="25530"/>
          <a:stretch/>
        </p:blipFill>
        <p:spPr bwMode="auto">
          <a:xfrm>
            <a:off x="447359" y="4602465"/>
            <a:ext cx="1543736" cy="6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bim-fm.ru/upload/iblock/1b7/1b75a376101c827d2edb37595ea9f2ec.png">
            <a:extLst>
              <a:ext uri="{FF2B5EF4-FFF2-40B4-BE49-F238E27FC236}">
                <a16:creationId xmlns:a16="http://schemas.microsoft.com/office/drawing/2014/main" id="{3F0540D5-74AB-473E-9B06-6688998C2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12" y="4631083"/>
            <a:ext cx="2665690" cy="63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2018-spb.urbanawards.ru/storage/public/logo_company/50/gZFKt5kkIaBUpLUflXVp7sBKjBhSRghv60EbMtEi.jpeg">
            <a:extLst>
              <a:ext uri="{FF2B5EF4-FFF2-40B4-BE49-F238E27FC236}">
                <a16:creationId xmlns:a16="http://schemas.microsoft.com/office/drawing/2014/main" id="{A1804BF6-BF5A-4BC1-8556-5DE167F4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700" y="4657473"/>
            <a:ext cx="1200072" cy="6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9AE20C-F0C6-4B31-81D9-7DE35961CB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70238" y="4560808"/>
            <a:ext cx="900217" cy="8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9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05534B-D11E-8D47-B0C7-495D97467E46}"/>
              </a:ext>
            </a:extLst>
          </p:cNvPr>
          <p:cNvCxnSpPr>
            <a:cxnSpLocks/>
          </p:cNvCxnSpPr>
          <p:nvPr/>
        </p:nvCxnSpPr>
        <p:spPr>
          <a:xfrm>
            <a:off x="3767151" y="1976754"/>
            <a:ext cx="5143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AE4F97-7408-4E49-84D6-0F317AFB21E5}"/>
              </a:ext>
            </a:extLst>
          </p:cNvPr>
          <p:cNvGrpSpPr/>
          <p:nvPr/>
        </p:nvGrpSpPr>
        <p:grpSpPr>
          <a:xfrm>
            <a:off x="381556" y="3916679"/>
            <a:ext cx="3385595" cy="810509"/>
            <a:chOff x="1319742" y="3429000"/>
            <a:chExt cx="2529764" cy="10806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EA2CF6-F0D0-894C-89F8-6E8457056D32}"/>
                </a:ext>
              </a:extLst>
            </p:cNvPr>
            <p:cNvSpPr txBox="1"/>
            <p:nvPr/>
          </p:nvSpPr>
          <p:spPr>
            <a:xfrm>
              <a:off x="1319742" y="3429000"/>
              <a:ext cx="2529764" cy="52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Зверев Алексей Михайлович</a:t>
              </a:r>
              <a:endParaRPr lang="en-US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CE8C3F-50BE-D148-B7CF-4B872FA7D581}"/>
                </a:ext>
              </a:extLst>
            </p:cNvPr>
            <p:cNvSpPr txBox="1"/>
            <p:nvPr/>
          </p:nvSpPr>
          <p:spPr>
            <a:xfrm>
              <a:off x="1319742" y="3866852"/>
              <a:ext cx="2529764" cy="64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900" i="1" spc="225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К.Э.Н</a:t>
              </a:r>
              <a:r>
                <a:rPr lang="en-US" sz="900" i="1" spc="225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sz="900" i="1" spc="225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900" i="1" spc="225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ru-RU" sz="900" i="1" spc="225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ЗАМЕСТИТЕЛЬ ДИРЕКТОРА МКСКОМ</a:t>
              </a:r>
              <a:endParaRPr lang="en-US" sz="900" i="1" spc="225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79354E-77F8-43CA-91CD-07C447566013}"/>
              </a:ext>
            </a:extLst>
          </p:cNvPr>
          <p:cNvGrpSpPr/>
          <p:nvPr/>
        </p:nvGrpSpPr>
        <p:grpSpPr>
          <a:xfrm>
            <a:off x="710457" y="4755474"/>
            <a:ext cx="1423493" cy="413525"/>
            <a:chOff x="924672" y="4547391"/>
            <a:chExt cx="1897990" cy="55136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E5CCA7-34A9-7F4B-82D9-7CF4DB3B7834}"/>
                </a:ext>
              </a:extLst>
            </p:cNvPr>
            <p:cNvSpPr txBox="1"/>
            <p:nvPr/>
          </p:nvSpPr>
          <p:spPr>
            <a:xfrm>
              <a:off x="924672" y="4547391"/>
              <a:ext cx="1897990" cy="335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88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41C50C-45CA-FF44-8B4F-2B025CD4A08A}"/>
                </a:ext>
              </a:extLst>
            </p:cNvPr>
            <p:cNvSpPr txBox="1"/>
            <p:nvPr/>
          </p:nvSpPr>
          <p:spPr>
            <a:xfrm>
              <a:off x="924672" y="4692407"/>
              <a:ext cx="1897990" cy="406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az@mkskom.ru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Arc 47">
            <a:extLst>
              <a:ext uri="{FF2B5EF4-FFF2-40B4-BE49-F238E27FC236}">
                <a16:creationId xmlns:a16="http://schemas.microsoft.com/office/drawing/2014/main" id="{447D1DB6-DAC3-4726-8078-D5FD4E3DAC51}"/>
              </a:ext>
            </a:extLst>
          </p:cNvPr>
          <p:cNvSpPr/>
          <p:nvPr/>
        </p:nvSpPr>
        <p:spPr>
          <a:xfrm>
            <a:off x="1000409" y="1923574"/>
            <a:ext cx="1843088" cy="1843088"/>
          </a:xfrm>
          <a:prstGeom prst="arc">
            <a:avLst>
              <a:gd name="adj1" fmla="val 16200000"/>
              <a:gd name="adj2" fmla="val 1259666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Рисунок 24" descr="Изображение выглядит как человек, мужчина, фотография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DEFF0EC2-545D-411D-8F15-1A7176249A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r="755"/>
          <a:stretch>
            <a:fillRect/>
          </a:stretch>
        </p:blipFill>
        <p:spPr>
          <a:xfrm>
            <a:off x="1121853" y="2045018"/>
            <a:ext cx="1600200" cy="1600200"/>
          </a:xfr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177648A-5065-4BC8-9910-6519D0DCB403}"/>
              </a:ext>
            </a:extLst>
          </p:cNvPr>
          <p:cNvSpPr txBox="1"/>
          <p:nvPr/>
        </p:nvSpPr>
        <p:spPr>
          <a:xfrm>
            <a:off x="534957" y="355929"/>
            <a:ext cx="7064418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«КОМ» - коммуникация</a:t>
            </a:r>
            <a:endParaRPr lang="en-US" sz="4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 31">
            <a:extLst>
              <a:ext uri="{FF2B5EF4-FFF2-40B4-BE49-F238E27FC236}">
                <a16:creationId xmlns:a16="http://schemas.microsoft.com/office/drawing/2014/main" id="{C41CF2FE-BDA3-4BF1-9F16-1A8D91D17467}"/>
              </a:ext>
            </a:extLst>
          </p:cNvPr>
          <p:cNvSpPr>
            <a:spLocks noEditPoints="1"/>
          </p:cNvSpPr>
          <p:nvPr/>
        </p:nvSpPr>
        <p:spPr bwMode="auto">
          <a:xfrm>
            <a:off x="440457" y="4843574"/>
            <a:ext cx="216000" cy="189000"/>
          </a:xfrm>
          <a:custGeom>
            <a:avLst/>
            <a:gdLst>
              <a:gd name="T0" fmla="*/ 404775 w 256"/>
              <a:gd name="T1" fmla="*/ 363511 h 232"/>
              <a:gd name="T2" fmla="*/ 278383 w 256"/>
              <a:gd name="T3" fmla="*/ 215237 h 232"/>
              <a:gd name="T4" fmla="*/ 403175 w 256"/>
              <a:gd name="T5" fmla="*/ 94066 h 232"/>
              <a:gd name="T6" fmla="*/ 409575 w 256"/>
              <a:gd name="T7" fmla="*/ 108415 h 232"/>
              <a:gd name="T8" fmla="*/ 409575 w 256"/>
              <a:gd name="T9" fmla="*/ 350756 h 232"/>
              <a:gd name="T10" fmla="*/ 404775 w 256"/>
              <a:gd name="T11" fmla="*/ 363511 h 232"/>
              <a:gd name="T12" fmla="*/ 6400 w 256"/>
              <a:gd name="T13" fmla="*/ 94066 h 232"/>
              <a:gd name="T14" fmla="*/ 19199 w 256"/>
              <a:gd name="T15" fmla="*/ 89283 h 232"/>
              <a:gd name="T16" fmla="*/ 126392 w 256"/>
              <a:gd name="T17" fmla="*/ 89283 h 232"/>
              <a:gd name="T18" fmla="*/ 121593 w 256"/>
              <a:gd name="T19" fmla="*/ 108415 h 232"/>
              <a:gd name="T20" fmla="*/ 132792 w 256"/>
              <a:gd name="T21" fmla="*/ 135519 h 232"/>
              <a:gd name="T22" fmla="*/ 177589 w 256"/>
              <a:gd name="T23" fmla="*/ 180161 h 232"/>
              <a:gd name="T24" fmla="*/ 204788 w 256"/>
              <a:gd name="T25" fmla="*/ 191321 h 232"/>
              <a:gd name="T26" fmla="*/ 231986 w 256"/>
              <a:gd name="T27" fmla="*/ 180161 h 232"/>
              <a:gd name="T28" fmla="*/ 276783 w 256"/>
              <a:gd name="T29" fmla="*/ 135519 h 232"/>
              <a:gd name="T30" fmla="*/ 287982 w 256"/>
              <a:gd name="T31" fmla="*/ 108415 h 232"/>
              <a:gd name="T32" fmla="*/ 283183 w 256"/>
              <a:gd name="T33" fmla="*/ 89283 h 232"/>
              <a:gd name="T34" fmla="*/ 390376 w 256"/>
              <a:gd name="T35" fmla="*/ 89283 h 232"/>
              <a:gd name="T36" fmla="*/ 403175 w 256"/>
              <a:gd name="T37" fmla="*/ 94066 h 232"/>
              <a:gd name="T38" fmla="*/ 204788 w 256"/>
              <a:gd name="T39" fmla="*/ 248718 h 232"/>
              <a:gd name="T40" fmla="*/ 6400 w 256"/>
              <a:gd name="T41" fmla="*/ 94066 h 232"/>
              <a:gd name="T42" fmla="*/ 217587 w 256"/>
              <a:gd name="T43" fmla="*/ 165812 h 232"/>
              <a:gd name="T44" fmla="*/ 204788 w 256"/>
              <a:gd name="T45" fmla="*/ 172189 h 232"/>
              <a:gd name="T46" fmla="*/ 191988 w 256"/>
              <a:gd name="T47" fmla="*/ 165812 h 232"/>
              <a:gd name="T48" fmla="*/ 147191 w 256"/>
              <a:gd name="T49" fmla="*/ 121170 h 232"/>
              <a:gd name="T50" fmla="*/ 140791 w 256"/>
              <a:gd name="T51" fmla="*/ 108415 h 232"/>
              <a:gd name="T52" fmla="*/ 159990 w 256"/>
              <a:gd name="T53" fmla="*/ 89283 h 232"/>
              <a:gd name="T54" fmla="*/ 172789 w 256"/>
              <a:gd name="T55" fmla="*/ 95661 h 232"/>
              <a:gd name="T56" fmla="*/ 185589 w 256"/>
              <a:gd name="T57" fmla="*/ 106821 h 232"/>
              <a:gd name="T58" fmla="*/ 185589 w 256"/>
              <a:gd name="T59" fmla="*/ 19132 h 232"/>
              <a:gd name="T60" fmla="*/ 204788 w 256"/>
              <a:gd name="T61" fmla="*/ 0 h 232"/>
              <a:gd name="T62" fmla="*/ 223986 w 256"/>
              <a:gd name="T63" fmla="*/ 19132 h 232"/>
              <a:gd name="T64" fmla="*/ 223986 w 256"/>
              <a:gd name="T65" fmla="*/ 106821 h 232"/>
              <a:gd name="T66" fmla="*/ 236786 w 256"/>
              <a:gd name="T67" fmla="*/ 95661 h 232"/>
              <a:gd name="T68" fmla="*/ 249585 w 256"/>
              <a:gd name="T69" fmla="*/ 89283 h 232"/>
              <a:gd name="T70" fmla="*/ 268784 w 256"/>
              <a:gd name="T71" fmla="*/ 108415 h 232"/>
              <a:gd name="T72" fmla="*/ 262384 w 256"/>
              <a:gd name="T73" fmla="*/ 121170 h 232"/>
              <a:gd name="T74" fmla="*/ 217587 w 256"/>
              <a:gd name="T75" fmla="*/ 165812 h 232"/>
              <a:gd name="T76" fmla="*/ 4800 w 256"/>
              <a:gd name="T77" fmla="*/ 363511 h 232"/>
              <a:gd name="T78" fmla="*/ 0 w 256"/>
              <a:gd name="T79" fmla="*/ 350756 h 232"/>
              <a:gd name="T80" fmla="*/ 0 w 256"/>
              <a:gd name="T81" fmla="*/ 108415 h 232"/>
              <a:gd name="T82" fmla="*/ 6400 w 256"/>
              <a:gd name="T83" fmla="*/ 94066 h 232"/>
              <a:gd name="T84" fmla="*/ 131192 w 256"/>
              <a:gd name="T85" fmla="*/ 215237 h 232"/>
              <a:gd name="T86" fmla="*/ 4800 w 256"/>
              <a:gd name="T87" fmla="*/ 363511 h 232"/>
              <a:gd name="T88" fmla="*/ 204788 w 256"/>
              <a:gd name="T89" fmla="*/ 286982 h 232"/>
              <a:gd name="T90" fmla="*/ 257584 w 256"/>
              <a:gd name="T91" fmla="*/ 235963 h 232"/>
              <a:gd name="T92" fmla="*/ 403175 w 256"/>
              <a:gd name="T93" fmla="*/ 365105 h 232"/>
              <a:gd name="T94" fmla="*/ 390376 w 256"/>
              <a:gd name="T95" fmla="*/ 369888 h 232"/>
              <a:gd name="T96" fmla="*/ 19199 w 256"/>
              <a:gd name="T97" fmla="*/ 369888 h 232"/>
              <a:gd name="T98" fmla="*/ 6400 w 256"/>
              <a:gd name="T99" fmla="*/ 365105 h 232"/>
              <a:gd name="T100" fmla="*/ 151991 w 256"/>
              <a:gd name="T101" fmla="*/ 235963 h 232"/>
              <a:gd name="T102" fmla="*/ 204788 w 256"/>
              <a:gd name="T103" fmla="*/ 286982 h 2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56" h="232">
                <a:moveTo>
                  <a:pt x="253" y="228"/>
                </a:moveTo>
                <a:cubicBezTo>
                  <a:pt x="174" y="135"/>
                  <a:pt x="174" y="135"/>
                  <a:pt x="174" y="135"/>
                </a:cubicBezTo>
                <a:cubicBezTo>
                  <a:pt x="252" y="59"/>
                  <a:pt x="252" y="59"/>
                  <a:pt x="252" y="59"/>
                </a:cubicBezTo>
                <a:cubicBezTo>
                  <a:pt x="255" y="62"/>
                  <a:pt x="256" y="65"/>
                  <a:pt x="256" y="68"/>
                </a:cubicBezTo>
                <a:cubicBezTo>
                  <a:pt x="256" y="220"/>
                  <a:pt x="256" y="220"/>
                  <a:pt x="256" y="220"/>
                </a:cubicBezTo>
                <a:cubicBezTo>
                  <a:pt x="256" y="223"/>
                  <a:pt x="255" y="226"/>
                  <a:pt x="253" y="228"/>
                </a:cubicBezTo>
                <a:moveTo>
                  <a:pt x="4" y="59"/>
                </a:moveTo>
                <a:cubicBezTo>
                  <a:pt x="6" y="57"/>
                  <a:pt x="9" y="56"/>
                  <a:pt x="12" y="56"/>
                </a:cubicBezTo>
                <a:cubicBezTo>
                  <a:pt x="79" y="56"/>
                  <a:pt x="79" y="56"/>
                  <a:pt x="79" y="56"/>
                </a:cubicBezTo>
                <a:cubicBezTo>
                  <a:pt x="77" y="60"/>
                  <a:pt x="76" y="64"/>
                  <a:pt x="76" y="68"/>
                </a:cubicBezTo>
                <a:cubicBezTo>
                  <a:pt x="76" y="75"/>
                  <a:pt x="79" y="81"/>
                  <a:pt x="83" y="85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5" y="117"/>
                  <a:pt x="121" y="120"/>
                  <a:pt x="128" y="120"/>
                </a:cubicBezTo>
                <a:cubicBezTo>
                  <a:pt x="135" y="120"/>
                  <a:pt x="141" y="117"/>
                  <a:pt x="145" y="113"/>
                </a:cubicBezTo>
                <a:cubicBezTo>
                  <a:pt x="173" y="85"/>
                  <a:pt x="173" y="85"/>
                  <a:pt x="173" y="85"/>
                </a:cubicBezTo>
                <a:cubicBezTo>
                  <a:pt x="177" y="81"/>
                  <a:pt x="180" y="75"/>
                  <a:pt x="180" y="68"/>
                </a:cubicBezTo>
                <a:cubicBezTo>
                  <a:pt x="180" y="64"/>
                  <a:pt x="179" y="60"/>
                  <a:pt x="177" y="56"/>
                </a:cubicBezTo>
                <a:cubicBezTo>
                  <a:pt x="244" y="56"/>
                  <a:pt x="244" y="56"/>
                  <a:pt x="244" y="56"/>
                </a:cubicBezTo>
                <a:cubicBezTo>
                  <a:pt x="247" y="56"/>
                  <a:pt x="250" y="57"/>
                  <a:pt x="252" y="59"/>
                </a:cubicBezTo>
                <a:cubicBezTo>
                  <a:pt x="128" y="156"/>
                  <a:pt x="128" y="156"/>
                  <a:pt x="128" y="156"/>
                </a:cubicBezTo>
                <a:lnTo>
                  <a:pt x="4" y="59"/>
                </a:lnTo>
                <a:close/>
                <a:moveTo>
                  <a:pt x="136" y="104"/>
                </a:moveTo>
                <a:cubicBezTo>
                  <a:pt x="134" y="107"/>
                  <a:pt x="131" y="108"/>
                  <a:pt x="128" y="108"/>
                </a:cubicBezTo>
                <a:cubicBezTo>
                  <a:pt x="125" y="108"/>
                  <a:pt x="122" y="107"/>
                  <a:pt x="120" y="104"/>
                </a:cubicBezTo>
                <a:cubicBezTo>
                  <a:pt x="92" y="76"/>
                  <a:pt x="92" y="76"/>
                  <a:pt x="92" y="76"/>
                </a:cubicBezTo>
                <a:cubicBezTo>
                  <a:pt x="89" y="74"/>
                  <a:pt x="88" y="71"/>
                  <a:pt x="88" y="68"/>
                </a:cubicBezTo>
                <a:cubicBezTo>
                  <a:pt x="88" y="61"/>
                  <a:pt x="93" y="56"/>
                  <a:pt x="100" y="56"/>
                </a:cubicBezTo>
                <a:cubicBezTo>
                  <a:pt x="103" y="56"/>
                  <a:pt x="106" y="57"/>
                  <a:pt x="108" y="60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5"/>
                  <a:pt x="121" y="0"/>
                  <a:pt x="128" y="0"/>
                </a:cubicBezTo>
                <a:cubicBezTo>
                  <a:pt x="135" y="0"/>
                  <a:pt x="140" y="5"/>
                  <a:pt x="140" y="12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50" y="57"/>
                  <a:pt x="153" y="56"/>
                  <a:pt x="156" y="56"/>
                </a:cubicBezTo>
                <a:cubicBezTo>
                  <a:pt x="163" y="56"/>
                  <a:pt x="168" y="61"/>
                  <a:pt x="168" y="68"/>
                </a:cubicBezTo>
                <a:cubicBezTo>
                  <a:pt x="168" y="71"/>
                  <a:pt x="167" y="74"/>
                  <a:pt x="164" y="76"/>
                </a:cubicBezTo>
                <a:lnTo>
                  <a:pt x="136" y="104"/>
                </a:lnTo>
                <a:close/>
                <a:moveTo>
                  <a:pt x="3" y="228"/>
                </a:moveTo>
                <a:cubicBezTo>
                  <a:pt x="1" y="226"/>
                  <a:pt x="0" y="223"/>
                  <a:pt x="0" y="220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5"/>
                  <a:pt x="1" y="62"/>
                  <a:pt x="4" y="59"/>
                </a:cubicBezTo>
                <a:cubicBezTo>
                  <a:pt x="82" y="135"/>
                  <a:pt x="82" y="135"/>
                  <a:pt x="82" y="135"/>
                </a:cubicBezTo>
                <a:lnTo>
                  <a:pt x="3" y="228"/>
                </a:lnTo>
                <a:close/>
                <a:moveTo>
                  <a:pt x="128" y="180"/>
                </a:moveTo>
                <a:cubicBezTo>
                  <a:pt x="161" y="148"/>
                  <a:pt x="161" y="148"/>
                  <a:pt x="161" y="148"/>
                </a:cubicBezTo>
                <a:cubicBezTo>
                  <a:pt x="252" y="229"/>
                  <a:pt x="252" y="229"/>
                  <a:pt x="252" y="229"/>
                </a:cubicBezTo>
                <a:cubicBezTo>
                  <a:pt x="250" y="231"/>
                  <a:pt x="247" y="232"/>
                  <a:pt x="244" y="232"/>
                </a:cubicBezTo>
                <a:cubicBezTo>
                  <a:pt x="12" y="232"/>
                  <a:pt x="12" y="232"/>
                  <a:pt x="12" y="232"/>
                </a:cubicBezTo>
                <a:cubicBezTo>
                  <a:pt x="9" y="232"/>
                  <a:pt x="6" y="231"/>
                  <a:pt x="4" y="229"/>
                </a:cubicBezTo>
                <a:cubicBezTo>
                  <a:pt x="95" y="148"/>
                  <a:pt x="95" y="148"/>
                  <a:pt x="95" y="148"/>
                </a:cubicBezTo>
                <a:lnTo>
                  <a:pt x="128" y="18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/>
          <a:lstStyle/>
          <a:p>
            <a:endParaRPr lang="en-US" sz="1350"/>
          </a:p>
        </p:txBody>
      </p:sp>
      <p:pic>
        <p:nvPicPr>
          <p:cNvPr id="27" name="Рисунок 26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id="{C7821349-9862-416E-B341-952D47011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99" y="5092244"/>
            <a:ext cx="1888316" cy="640386"/>
          </a:xfrm>
          <a:prstGeom prst="rect">
            <a:avLst/>
          </a:prstGeom>
        </p:spPr>
      </p:pic>
      <p:grpSp>
        <p:nvGrpSpPr>
          <p:cNvPr id="14" name="Group 5">
            <a:extLst>
              <a:ext uri="{FF2B5EF4-FFF2-40B4-BE49-F238E27FC236}">
                <a16:creationId xmlns:a16="http://schemas.microsoft.com/office/drawing/2014/main" id="{4DC199AC-F86B-4B77-9B65-C9869395DBD2}"/>
              </a:ext>
            </a:extLst>
          </p:cNvPr>
          <p:cNvGrpSpPr/>
          <p:nvPr/>
        </p:nvGrpSpPr>
        <p:grpSpPr>
          <a:xfrm>
            <a:off x="710457" y="5134597"/>
            <a:ext cx="1423493" cy="413525"/>
            <a:chOff x="924672" y="4547391"/>
            <a:chExt cx="1897990" cy="5513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853CEC-8825-4A10-A586-B7027436E696}"/>
                </a:ext>
              </a:extLst>
            </p:cNvPr>
            <p:cNvSpPr txBox="1"/>
            <p:nvPr/>
          </p:nvSpPr>
          <p:spPr>
            <a:xfrm>
              <a:off x="924672" y="4547391"/>
              <a:ext cx="1897990" cy="335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88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A91505-484E-43BA-A28C-9DB2250F024B}"/>
                </a:ext>
              </a:extLst>
            </p:cNvPr>
            <p:cNvSpPr txBox="1"/>
            <p:nvPr/>
          </p:nvSpPr>
          <p:spPr>
            <a:xfrm>
              <a:off x="924672" y="4692407"/>
              <a:ext cx="1897990" cy="406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+7 (916) 503-77-74</a:t>
              </a:r>
            </a:p>
          </p:txBody>
        </p:sp>
      </p:grpSp>
      <p:sp>
        <p:nvSpPr>
          <p:cNvPr id="20" name="Freeform 31">
            <a:extLst>
              <a:ext uri="{FF2B5EF4-FFF2-40B4-BE49-F238E27FC236}">
                <a16:creationId xmlns:a16="http://schemas.microsoft.com/office/drawing/2014/main" id="{60112E8B-120B-440B-8059-A0FF0C6CABE5}"/>
              </a:ext>
            </a:extLst>
          </p:cNvPr>
          <p:cNvSpPr>
            <a:spLocks/>
          </p:cNvSpPr>
          <p:nvPr/>
        </p:nvSpPr>
        <p:spPr bwMode="auto">
          <a:xfrm>
            <a:off x="440457" y="5289690"/>
            <a:ext cx="189000" cy="189000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3F9A34-DB67-4968-A0CF-393B1B5A2924}"/>
              </a:ext>
            </a:extLst>
          </p:cNvPr>
          <p:cNvSpPr txBox="1"/>
          <p:nvPr/>
        </p:nvSpPr>
        <p:spPr>
          <a:xfrm>
            <a:off x="3143696" y="2071279"/>
            <a:ext cx="6172200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В ИТ проектах коммуникация – это основа успеха!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4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25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1" grpId="0"/>
      <p:bldP spid="61" grpId="1"/>
      <p:bldP spid="69" grpId="0" animBg="1"/>
      <p:bldP spid="69" grpId="1" animBg="1"/>
      <p:bldP spid="20" grpId="0" animBg="1"/>
      <p:bldP spid="20" grpId="1" animBg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.degtyarev.CORP\Pictures\МКСКОМ\2\шапка без лого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3" y="102604"/>
            <a:ext cx="5502179" cy="17019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580" y="1408090"/>
            <a:ext cx="7151202" cy="36681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Результат </a:t>
            </a:r>
            <a:r>
              <a:rPr lang="en-US" sz="2800" b="1" dirty="0">
                <a:solidFill>
                  <a:srgbClr val="0070C0"/>
                </a:solidFill>
              </a:rPr>
              <a:t>#1</a:t>
            </a:r>
            <a:br>
              <a:rPr lang="en-US" sz="2800" b="1" dirty="0">
                <a:solidFill>
                  <a:srgbClr val="0070C0"/>
                </a:solidFill>
              </a:rPr>
            </a:b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Пилотный проект 2020 по улучшению прогнозов продовольственных балансов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Совместно с ИКИ РАН проведена доработка модели для прогнозирования производства озимой пшеницы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1782" y="5357794"/>
            <a:ext cx="6858000" cy="1114425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rgbClr val="1F4E79"/>
                </a:solidFill>
                <a:latin typeface="Trebuchet MS" panose="020B0603020202020204" pitchFamily="34" charset="0"/>
              </a:rPr>
              <a:t>ЗВЕРЕВ АЛЕКСЕЙ МИХАЙЛОВИЧ</a:t>
            </a:r>
          </a:p>
          <a:p>
            <a:pPr algn="r"/>
            <a:r>
              <a:rPr lang="ru-RU" sz="1800" dirty="0">
                <a:solidFill>
                  <a:srgbClr val="1F4E79"/>
                </a:solidFill>
                <a:latin typeface="Trebuchet MS" panose="020B0603020202020204" pitchFamily="34" charset="0"/>
              </a:rPr>
              <a:t>К.Э.Н., ЗАМЕСТИТЕЛЬ ДИРЕКТОРА ООО «МКСКОМ»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315445"/>
            <a:ext cx="9144000" cy="774709"/>
          </a:xfrm>
          <a:prstGeom prst="rect">
            <a:avLst/>
          </a:prstGeom>
          <a:solidFill>
            <a:srgbClr val="5FC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Новый подход использует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космоснимки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и графики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NDVI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и доказал эффективность для прогнозирования в аномально хороших (и плохих) годах</a:t>
            </a:r>
          </a:p>
        </p:txBody>
      </p:sp>
    </p:spTree>
    <p:extLst>
      <p:ext uri="{BB962C8B-B14F-4D97-AF65-F5344CB8AC3E}">
        <p14:creationId xmlns:p14="http://schemas.microsoft.com/office/powerpoint/2010/main" val="200284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AAF89D-88D2-4DB6-9979-D4C78FBF3025}"/>
              </a:ext>
            </a:extLst>
          </p:cNvPr>
          <p:cNvSpPr/>
          <p:nvPr/>
        </p:nvSpPr>
        <p:spPr>
          <a:xfrm>
            <a:off x="952719" y="688493"/>
            <a:ext cx="8019909" cy="1009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93% до 98% повышена точность прогноза урожая озимой пшеницы 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Белгородской области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FFF37A-47D8-4752-93E7-35FE00640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4" y="2300019"/>
            <a:ext cx="5185760" cy="311049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75B138-9393-46C1-A6B6-37312F6DE83E}"/>
              </a:ext>
            </a:extLst>
          </p:cNvPr>
          <p:cNvSpPr/>
          <p:nvPr/>
        </p:nvSpPr>
        <p:spPr>
          <a:xfrm>
            <a:off x="300990" y="1658140"/>
            <a:ext cx="8671639" cy="729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методика основана на цифровой модели развития растений полученной по космическим снимкам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E3E970C-EBB9-4B1C-813E-782B0CB05C8A}"/>
              </a:ext>
            </a:extLst>
          </p:cNvPr>
          <p:cNvSpPr/>
          <p:nvPr/>
        </p:nvSpPr>
        <p:spPr>
          <a:xfrm>
            <a:off x="6270443" y="2139424"/>
            <a:ext cx="3148161" cy="729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Авторы подхода</a:t>
            </a:r>
          </a:p>
        </p:txBody>
      </p:sp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5594804-2DCB-4710-BADA-364773C5D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95" y="2828889"/>
            <a:ext cx="1149428" cy="405680"/>
          </a:xfrm>
          <a:prstGeom prst="rect">
            <a:avLst/>
          </a:prstGeom>
        </p:spPr>
      </p:pic>
      <p:pic>
        <p:nvPicPr>
          <p:cNvPr id="8" name="Picture 2" descr="2Q== (272×185)">
            <a:extLst>
              <a:ext uri="{FF2B5EF4-FFF2-40B4-BE49-F238E27FC236}">
                <a16:creationId xmlns:a16="http://schemas.microsoft.com/office/drawing/2014/main" id="{3F0A9F0E-57F1-4C42-A379-49E7E7E09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40" y="2667576"/>
            <a:ext cx="1586465" cy="10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BD8EFA-3673-4EE2-BF2E-755C6C979385}"/>
              </a:ext>
            </a:extLst>
          </p:cNvPr>
          <p:cNvSpPr/>
          <p:nvPr/>
        </p:nvSpPr>
        <p:spPr>
          <a:xfrm>
            <a:off x="5456368" y="3982802"/>
            <a:ext cx="3516260" cy="921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предоставляется в </a:t>
            </a:r>
          </a:p>
          <a:p>
            <a:r>
              <a:rPr lang="ru-RU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Государственную информационную систему мониторинга продовольственной безопасности Минсельхоза России на отечественной ИТ-платформе 1С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D2EF30-5906-47E8-A1DF-6CE5AEB7DE02}"/>
              </a:ext>
            </a:extLst>
          </p:cNvPr>
          <p:cNvSpPr/>
          <p:nvPr/>
        </p:nvSpPr>
        <p:spPr>
          <a:xfrm>
            <a:off x="216466" y="5560806"/>
            <a:ext cx="9021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Опыт Белгородчины актуален для регионов с высокой долей озимой пшеницы, то есть для 60% урожая этой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170232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.degtyarev.CORP\Pictures\МКСКОМ\2\шапка без лого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3" y="102604"/>
            <a:ext cx="5502179" cy="17019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580" y="1408090"/>
            <a:ext cx="7151202" cy="36681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Результат </a:t>
            </a:r>
            <a:r>
              <a:rPr lang="en-US" sz="2800" b="1" dirty="0">
                <a:solidFill>
                  <a:srgbClr val="0070C0"/>
                </a:solidFill>
              </a:rPr>
              <a:t>#2</a:t>
            </a:r>
            <a:br>
              <a:rPr lang="en-US" sz="2800" b="1" dirty="0">
                <a:solidFill>
                  <a:srgbClr val="0070C0"/>
                </a:solidFill>
              </a:rPr>
            </a:b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В 2020 году запущен портал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для отчетности АПК 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apk.mkskom.ru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Теперь отчетность можно подготовить онлайн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1782" y="5357794"/>
            <a:ext cx="6858000" cy="1114425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rgbClr val="1F4E79"/>
                </a:solidFill>
                <a:latin typeface="Trebuchet MS" panose="020B0603020202020204" pitchFamily="34" charset="0"/>
              </a:rPr>
              <a:t>ЗВЕРЕВ АЛЕКСЕЙ МИХАЙЛОВИЧ</a:t>
            </a:r>
          </a:p>
          <a:p>
            <a:pPr algn="r"/>
            <a:r>
              <a:rPr lang="ru-RU" sz="1800" dirty="0">
                <a:solidFill>
                  <a:srgbClr val="1F4E79"/>
                </a:solidFill>
                <a:latin typeface="Trebuchet MS" panose="020B0603020202020204" pitchFamily="34" charset="0"/>
              </a:rPr>
              <a:t>К.Э.Н., ЗАМЕСТИТЕЛЬ ДИРЕКТОРА ООО «МКСКОМ»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315445"/>
            <a:ext cx="9144000" cy="774709"/>
          </a:xfrm>
          <a:prstGeom prst="rect">
            <a:avLst/>
          </a:prstGeom>
          <a:solidFill>
            <a:srgbClr val="5FC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МКСКОМ с 2009 года развивает Государственные информационные системы для Минсельхоза России. В 2020 году запущен сервис, который упрощает предоставление отчетности для малых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274946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4F6C6F9-1F6B-4697-A2BA-D367D7F10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312FF79-EFFA-4A6E-B8C5-9153EABC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FAA4-CF17-48A3-8A39-F0FC60A0C9C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2FEE66C-902F-4542-A05B-ED29B335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589745"/>
            <a:ext cx="7886700" cy="1325563"/>
          </a:xfrm>
        </p:spPr>
        <p:txBody>
          <a:bodyPr/>
          <a:lstStyle/>
          <a:p>
            <a:r>
              <a:rPr lang="ru-RU" dirty="0"/>
              <a:t>  </a:t>
            </a:r>
            <a:r>
              <a:rPr lang="ru-RU" sz="2400" dirty="0"/>
              <a:t>Хронология проектов для Минсельхоза России</a:t>
            </a:r>
            <a:endParaRPr lang="ru-RU" dirty="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A3DB4896-C442-4BAC-8AEE-C4A09D2B431C}"/>
              </a:ext>
            </a:extLst>
          </p:cNvPr>
          <p:cNvSpPr/>
          <p:nvPr/>
        </p:nvSpPr>
        <p:spPr>
          <a:xfrm>
            <a:off x="5780088" y="1811338"/>
            <a:ext cx="2663825" cy="4508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9004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18" kern="0" dirty="0">
              <a:solidFill>
                <a:srgbClr val="000000"/>
              </a:solidFill>
              <a:sym typeface="Helvetica Neue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22D6FCA7-92F8-408F-89C2-DCBFFF14E800}"/>
              </a:ext>
            </a:extLst>
          </p:cNvPr>
          <p:cNvSpPr/>
          <p:nvPr/>
        </p:nvSpPr>
        <p:spPr>
          <a:xfrm>
            <a:off x="3033713" y="1811338"/>
            <a:ext cx="2665412" cy="4508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9004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18" kern="0" dirty="0">
              <a:solidFill>
                <a:srgbClr val="000000"/>
              </a:solidFill>
              <a:sym typeface="Helvetica Neue"/>
            </a:endParaRPr>
          </a:p>
        </p:txBody>
      </p:sp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A51347D5-B918-4D64-BAA6-2A3BD921E431}"/>
              </a:ext>
            </a:extLst>
          </p:cNvPr>
          <p:cNvSpPr/>
          <p:nvPr/>
        </p:nvSpPr>
        <p:spPr>
          <a:xfrm rot="19535091" flipH="1">
            <a:off x="4271963" y="3903663"/>
            <a:ext cx="3371850" cy="536575"/>
          </a:xfrm>
          <a:custGeom>
            <a:avLst/>
            <a:gdLst>
              <a:gd name="connsiteX0" fmla="*/ 0 w 7543800"/>
              <a:gd name="connsiteY0" fmla="*/ 4191000 h 4191000"/>
              <a:gd name="connsiteX1" fmla="*/ 3200400 w 7543800"/>
              <a:gd name="connsiteY1" fmla="*/ 2286000 h 4191000"/>
              <a:gd name="connsiteX2" fmla="*/ 5994400 w 7543800"/>
              <a:gd name="connsiteY2" fmla="*/ 1701800 h 4191000"/>
              <a:gd name="connsiteX3" fmla="*/ 7543800 w 7543800"/>
              <a:gd name="connsiteY3" fmla="*/ 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3800" h="4191000">
                <a:moveTo>
                  <a:pt x="0" y="4191000"/>
                </a:moveTo>
                <a:cubicBezTo>
                  <a:pt x="1100666" y="3445933"/>
                  <a:pt x="2201333" y="2700867"/>
                  <a:pt x="3200400" y="2286000"/>
                </a:cubicBezTo>
                <a:cubicBezTo>
                  <a:pt x="4199467" y="1871133"/>
                  <a:pt x="5270500" y="2082800"/>
                  <a:pt x="5994400" y="1701800"/>
                </a:cubicBezTo>
                <a:cubicBezTo>
                  <a:pt x="6718300" y="1320800"/>
                  <a:pt x="7302500" y="283633"/>
                  <a:pt x="7543800" y="0"/>
                </a:cubicBezTo>
              </a:path>
            </a:pathLst>
          </a:custGeom>
          <a:ln w="1524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lIns="43201" tIns="21600" rIns="43201" bIns="21600" spcCol="38100"/>
          <a:lstStyle/>
          <a:p>
            <a:pPr defTabSz="432054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ru-RU" sz="851" b="0" kern="0">
              <a:solidFill>
                <a:srgbClr val="000000"/>
              </a:solidFill>
              <a:sym typeface="Helvetica Neue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9F3BBA84-9ACD-4D04-8E3A-6135A6862148}"/>
              </a:ext>
            </a:extLst>
          </p:cNvPr>
          <p:cNvSpPr/>
          <p:nvPr/>
        </p:nvSpPr>
        <p:spPr>
          <a:xfrm>
            <a:off x="288925" y="1811338"/>
            <a:ext cx="2663825" cy="4508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635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9004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18" kern="0" dirty="0">
              <a:solidFill>
                <a:srgbClr val="000000"/>
              </a:solidFill>
              <a:sym typeface="Helvetica Neue"/>
            </a:endParaRPr>
          </a:p>
        </p:txBody>
      </p:sp>
      <p:sp>
        <p:nvSpPr>
          <p:cNvPr id="9" name="Полилиния 6">
            <a:extLst>
              <a:ext uri="{FF2B5EF4-FFF2-40B4-BE49-F238E27FC236}">
                <a16:creationId xmlns:a16="http://schemas.microsoft.com/office/drawing/2014/main" id="{E3B6D883-7E0A-43E9-953E-56DDA6B4CC4B}"/>
              </a:ext>
            </a:extLst>
          </p:cNvPr>
          <p:cNvSpPr/>
          <p:nvPr/>
        </p:nvSpPr>
        <p:spPr>
          <a:xfrm>
            <a:off x="1951038" y="5159375"/>
            <a:ext cx="1882775" cy="317500"/>
          </a:xfrm>
          <a:custGeom>
            <a:avLst/>
            <a:gdLst>
              <a:gd name="connsiteX0" fmla="*/ 0 w 7543800"/>
              <a:gd name="connsiteY0" fmla="*/ 4191000 h 4191000"/>
              <a:gd name="connsiteX1" fmla="*/ 3200400 w 7543800"/>
              <a:gd name="connsiteY1" fmla="*/ 2286000 h 4191000"/>
              <a:gd name="connsiteX2" fmla="*/ 5994400 w 7543800"/>
              <a:gd name="connsiteY2" fmla="*/ 1701800 h 4191000"/>
              <a:gd name="connsiteX3" fmla="*/ 7543800 w 7543800"/>
              <a:gd name="connsiteY3" fmla="*/ 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3800" h="4191000">
                <a:moveTo>
                  <a:pt x="0" y="4191000"/>
                </a:moveTo>
                <a:cubicBezTo>
                  <a:pt x="1100666" y="3445933"/>
                  <a:pt x="2201333" y="2700867"/>
                  <a:pt x="3200400" y="2286000"/>
                </a:cubicBezTo>
                <a:cubicBezTo>
                  <a:pt x="4199467" y="1871133"/>
                  <a:pt x="5270500" y="2082800"/>
                  <a:pt x="5994400" y="1701800"/>
                </a:cubicBezTo>
                <a:cubicBezTo>
                  <a:pt x="6718300" y="1320800"/>
                  <a:pt x="7302500" y="283633"/>
                  <a:pt x="7543800" y="0"/>
                </a:cubicBezTo>
              </a:path>
            </a:pathLst>
          </a:custGeom>
          <a:ln w="1524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lIns="43201" tIns="21600" rIns="43201" bIns="21600" spcCol="38100"/>
          <a:lstStyle/>
          <a:p>
            <a:pPr defTabSz="432054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ru-RU" sz="851" b="0" kern="0">
              <a:solidFill>
                <a:srgbClr val="000000"/>
              </a:solidFill>
              <a:sym typeface="Helvetica Neue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F3134D1-76F0-4FCD-916B-EA1791C5988A}"/>
              </a:ext>
            </a:extLst>
          </p:cNvPr>
          <p:cNvSpPr/>
          <p:nvPr/>
        </p:nvSpPr>
        <p:spPr>
          <a:xfrm>
            <a:off x="1169988" y="5210175"/>
            <a:ext cx="822325" cy="776288"/>
          </a:xfrm>
          <a:prstGeom prst="ellipse">
            <a:avLst/>
          </a:prstGeom>
          <a:ln w="1524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lIns="0" tIns="0" rIns="0" bIns="0" spcCol="38100" anchor="ctr"/>
          <a:lstStyle/>
          <a:p>
            <a:pPr algn="ctr" defTabSz="39004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A499480-323D-495D-BED7-494D79C92DC5}"/>
              </a:ext>
            </a:extLst>
          </p:cNvPr>
          <p:cNvSpPr/>
          <p:nvPr/>
        </p:nvSpPr>
        <p:spPr>
          <a:xfrm>
            <a:off x="3833813" y="4575175"/>
            <a:ext cx="819150" cy="819150"/>
          </a:xfrm>
          <a:prstGeom prst="ellipse">
            <a:avLst/>
          </a:prstGeom>
          <a:ln w="1524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lIns="0" tIns="0" rIns="0" bIns="0" spcCol="38100" anchor="ctr"/>
          <a:lstStyle/>
          <a:p>
            <a:pPr algn="ctr" defTabSz="39004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68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1D773-05D3-4D9A-9A4C-4730D6302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77" y="1817688"/>
            <a:ext cx="20882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tx1"/>
                </a:solidFill>
              </a:rPr>
              <a:t>2009-2011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7C5AED-FFB0-49C2-8E2A-B0CFE005A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886" y="1795461"/>
            <a:ext cx="14570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tx1"/>
                </a:solidFill>
              </a:rPr>
              <a:t>2013-2019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202EB5-1161-46D5-B3A0-65275EF12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1817688"/>
            <a:ext cx="819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ED661CC-D14B-45F9-98A8-6A12B8DE1D13}"/>
              </a:ext>
            </a:extLst>
          </p:cNvPr>
          <p:cNvSpPr/>
          <p:nvPr/>
        </p:nvSpPr>
        <p:spPr>
          <a:xfrm>
            <a:off x="6872288" y="3240088"/>
            <a:ext cx="795337" cy="776287"/>
          </a:xfrm>
          <a:prstGeom prst="ellipse">
            <a:avLst/>
          </a:prstGeom>
          <a:ln w="1524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lIns="0" tIns="0" rIns="0" bIns="0" spcCol="38100" anchor="ctr"/>
          <a:lstStyle/>
          <a:p>
            <a:pPr algn="ctr" defTabSz="39004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9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9699B7-BE29-406C-9673-B4ECDB184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239963"/>
            <a:ext cx="25622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dirty="0">
                <a:solidFill>
                  <a:schemeClr val="tx1"/>
                </a:solidFill>
              </a:rPr>
              <a:t>Оцифрованы все процессы по МБТ на федеральном уровне</a:t>
            </a:r>
          </a:p>
          <a:p>
            <a:endParaRPr lang="ru-RU" altLang="ru-RU" sz="1600" dirty="0">
              <a:solidFill>
                <a:schemeClr val="tx1"/>
              </a:solidFill>
            </a:endParaRPr>
          </a:p>
          <a:p>
            <a:r>
              <a:rPr lang="ru-RU" altLang="ru-RU" sz="1600" dirty="0">
                <a:solidFill>
                  <a:schemeClr val="tx1"/>
                </a:solidFill>
              </a:rPr>
              <a:t>На единую платформу переведен </a:t>
            </a:r>
            <a:r>
              <a:rPr lang="ru-RU" altLang="ru-RU" sz="1600" dirty="0" err="1">
                <a:solidFill>
                  <a:schemeClr val="tx1"/>
                </a:solidFill>
              </a:rPr>
              <a:t>Агростат</a:t>
            </a:r>
            <a:r>
              <a:rPr lang="ru-RU" altLang="ru-RU" sz="1600" dirty="0">
                <a:solidFill>
                  <a:schemeClr val="tx1"/>
                </a:solidFill>
              </a:rPr>
              <a:t> и </a:t>
            </a:r>
            <a:r>
              <a:rPr lang="ru-RU" altLang="ru-RU" sz="1600" dirty="0" err="1">
                <a:solidFill>
                  <a:schemeClr val="tx1"/>
                </a:solidFill>
              </a:rPr>
              <a:t>Продбез</a:t>
            </a:r>
            <a:endParaRPr lang="ru-RU" altLang="ru-RU" sz="1600" dirty="0">
              <a:solidFill>
                <a:schemeClr val="tx1"/>
              </a:solidFill>
            </a:endParaRPr>
          </a:p>
          <a:p>
            <a:endParaRPr lang="ru-RU" altLang="ru-RU" sz="1600" dirty="0">
              <a:solidFill>
                <a:schemeClr val="tx1"/>
              </a:solidFill>
            </a:endParaRPr>
          </a:p>
          <a:p>
            <a:endParaRPr lang="ru-RU" altLang="ru-RU" sz="1600" dirty="0">
              <a:solidFill>
                <a:schemeClr val="tx1"/>
              </a:solidFill>
            </a:endParaRPr>
          </a:p>
          <a:p>
            <a:endParaRPr lang="ru-RU" altLang="ru-RU" sz="1600" dirty="0">
              <a:solidFill>
                <a:schemeClr val="tx1"/>
              </a:solidFill>
            </a:endParaRPr>
          </a:p>
          <a:p>
            <a:endParaRPr lang="ru-RU" altLang="ru-RU" sz="1600" dirty="0">
              <a:solidFill>
                <a:schemeClr val="tx1"/>
              </a:solidFill>
            </a:endParaRPr>
          </a:p>
          <a:p>
            <a:endParaRPr lang="ru-RU" altLang="ru-RU" sz="1600" dirty="0">
              <a:solidFill>
                <a:schemeClr val="tx1"/>
              </a:solidFill>
            </a:endParaRPr>
          </a:p>
          <a:p>
            <a:endParaRPr lang="ru-RU" altLang="ru-RU" sz="1600" dirty="0">
              <a:solidFill>
                <a:schemeClr val="tx1"/>
              </a:solidFill>
            </a:endParaRPr>
          </a:p>
          <a:p>
            <a:endParaRPr lang="ru-RU" altLang="ru-RU" sz="1600" dirty="0">
              <a:solidFill>
                <a:schemeClr val="tx1"/>
              </a:solidFill>
            </a:endParaRPr>
          </a:p>
          <a:p>
            <a:r>
              <a:rPr lang="ru-RU" altLang="ru-RU" sz="1600" dirty="0">
                <a:solidFill>
                  <a:schemeClr val="tx1"/>
                </a:solidFill>
              </a:rPr>
              <a:t>Запущено льготное кредитование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3EF9FA-4912-4A52-AC84-D2B95EB2A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2231377"/>
            <a:ext cx="2640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dirty="0">
                <a:solidFill>
                  <a:schemeClr val="tx1"/>
                </a:solidFill>
              </a:rPr>
              <a:t>Цифровизация поддержки экспорта, КРСТ, ипотеки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E03618-B9A1-4870-BDBE-6DE60E8CC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948" y="4206152"/>
            <a:ext cx="25606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dirty="0">
                <a:solidFill>
                  <a:schemeClr val="tx1"/>
                </a:solidFill>
              </a:rPr>
              <a:t>Быстрая поддержка </a:t>
            </a:r>
            <a:r>
              <a:rPr lang="en-US" altLang="ru-RU" sz="1600" dirty="0">
                <a:solidFill>
                  <a:schemeClr val="tx1"/>
                </a:solidFill>
              </a:rPr>
              <a:t>COVID</a:t>
            </a:r>
            <a:r>
              <a:rPr lang="ru-RU" altLang="ru-RU" sz="1600" dirty="0">
                <a:solidFill>
                  <a:schemeClr val="tx1"/>
                </a:solidFill>
              </a:rPr>
              <a:t>,</a:t>
            </a:r>
            <a:r>
              <a:rPr lang="en-US" altLang="ru-RU" sz="1600" dirty="0">
                <a:solidFill>
                  <a:schemeClr val="tx1"/>
                </a:solidFill>
              </a:rPr>
              <a:t> </a:t>
            </a:r>
            <a:r>
              <a:rPr lang="ru-RU" altLang="ru-RU" sz="1600" dirty="0">
                <a:solidFill>
                  <a:schemeClr val="tx1"/>
                </a:solidFill>
              </a:rPr>
              <a:t>нормативных изменений, </a:t>
            </a:r>
          </a:p>
          <a:p>
            <a:r>
              <a:rPr lang="ru-RU" altLang="ru-RU" sz="1600" dirty="0">
                <a:solidFill>
                  <a:schemeClr val="tx1"/>
                </a:solidFill>
              </a:rPr>
              <a:t>Прогнозирование цен, регионализация</a:t>
            </a:r>
          </a:p>
          <a:p>
            <a:endParaRPr lang="ru-RU" altLang="ru-RU" sz="1600" dirty="0">
              <a:solidFill>
                <a:schemeClr val="tx1"/>
              </a:solidFill>
            </a:endParaRPr>
          </a:p>
          <a:p>
            <a:r>
              <a:rPr lang="ru-RU" altLang="ru-RU" sz="1600" dirty="0">
                <a:solidFill>
                  <a:schemeClr val="tx1"/>
                </a:solidFill>
              </a:rPr>
              <a:t>Портал отчетности АПК для ИС ЦС АПК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ADBC31-3DFC-45DA-810D-4763BAF98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5200650"/>
            <a:ext cx="1420812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4">
            <a:extLst>
              <a:ext uri="{FF2B5EF4-FFF2-40B4-BE49-F238E27FC236}">
                <a16:creationId xmlns:a16="http://schemas.microsoft.com/office/drawing/2014/main" id="{B9A0E430-4C0D-40F0-A244-4713A98F7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613275"/>
            <a:ext cx="80962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9B8AB06-2682-4559-AA9C-6D3864F12D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68623" b="71675"/>
          <a:stretch/>
        </p:blipFill>
        <p:spPr>
          <a:xfrm>
            <a:off x="6664325" y="3076575"/>
            <a:ext cx="1308100" cy="1182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E12F3F-FD7F-45FD-84DE-F429D5132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118" y="2274461"/>
            <a:ext cx="256222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dirty="0">
                <a:solidFill>
                  <a:schemeClr val="tx1"/>
                </a:solidFill>
              </a:rPr>
              <a:t>Запущен сбор первичных отчетов СХТП</a:t>
            </a:r>
          </a:p>
          <a:p>
            <a:endParaRPr lang="ru-RU" altLang="ru-RU" sz="1600" dirty="0">
              <a:solidFill>
                <a:schemeClr val="tx1"/>
              </a:solidFill>
            </a:endParaRPr>
          </a:p>
          <a:p>
            <a:r>
              <a:rPr lang="ru-RU" altLang="ru-RU" sz="1600" dirty="0">
                <a:solidFill>
                  <a:schemeClr val="tx1"/>
                </a:solidFill>
              </a:rPr>
              <a:t>Получена глубокая аналитика показателей ФХД </a:t>
            </a:r>
          </a:p>
          <a:p>
            <a:endParaRPr lang="ru-RU" altLang="ru-RU" sz="1600" dirty="0">
              <a:solidFill>
                <a:schemeClr val="tx1"/>
              </a:solidFill>
            </a:endParaRPr>
          </a:p>
          <a:p>
            <a:r>
              <a:rPr lang="ru-RU" altLang="ru-RU" sz="1600" dirty="0">
                <a:solidFill>
                  <a:schemeClr val="tx1"/>
                </a:solidFill>
              </a:rPr>
              <a:t>Цифровизация субсидирования в РОУ АПК</a:t>
            </a:r>
          </a:p>
        </p:txBody>
      </p:sp>
    </p:spTree>
    <p:extLst>
      <p:ext uri="{BB962C8B-B14F-4D97-AF65-F5344CB8AC3E}">
        <p14:creationId xmlns:p14="http://schemas.microsoft.com/office/powerpoint/2010/main" val="390639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11570</TotalTime>
  <Words>637</Words>
  <Application>Microsoft Office PowerPoint</Application>
  <PresentationFormat>Экран (4:3)</PresentationFormat>
  <Paragraphs>105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Тема Office</vt:lpstr>
      <vt:lpstr>Профиль компании  М  К  С  КОМ   В чем мы лучшие?   </vt:lpstr>
      <vt:lpstr>«М» – масштабность</vt:lpstr>
      <vt:lpstr>  «К» – компетентность</vt:lpstr>
      <vt:lpstr> «С» – созидание. Нам нравится приносить пользу</vt:lpstr>
      <vt:lpstr>Презентация PowerPoint</vt:lpstr>
      <vt:lpstr>Результат #1  Пилотный проект 2020 по улучшению прогнозов продовольственных балансов   Совместно с ИКИ РАН проведена доработка модели для прогнозирования производства озимой пшеницы </vt:lpstr>
      <vt:lpstr>Презентация PowerPoint</vt:lpstr>
      <vt:lpstr>Результат #2  В 2020 году запущен портал  для отчетности АПК  apk.mkskom.ru   Теперь отчетность можно подготовить онлайн </vt:lpstr>
      <vt:lpstr>  Хронология проектов для Минсельхоза России</vt:lpstr>
      <vt:lpstr>Результат #3  В 2020 году команда МКСКОМ заняла 2 место в хакатоне «Цифровой прорыв»   Теперь мы активно развиваем подразделение по задачам нейросетей и машинного зрения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Aleksei Zverev</dc:creator>
  <cp:lastModifiedBy>Алексей Зверев</cp:lastModifiedBy>
  <cp:revision>136</cp:revision>
  <dcterms:created xsi:type="dcterms:W3CDTF">2016-09-26T11:40:22Z</dcterms:created>
  <dcterms:modified xsi:type="dcterms:W3CDTF">2020-10-05T11:04:39Z</dcterms:modified>
</cp:coreProperties>
</file>